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4" r:id="rId4"/>
    <p:sldId id="261" r:id="rId5"/>
    <p:sldId id="262" r:id="rId6"/>
    <p:sldId id="259" r:id="rId7"/>
    <p:sldId id="263" r:id="rId8"/>
    <p:sldId id="266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597C-E55C-415E-9898-642212164F9E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CCC97-ED59-460B-A7F1-08A14835569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CC97-ED59-460B-A7F1-08A14835569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EFC5B6-AB02-4B31-800B-8040270EA5A1}" type="datetimeFigureOut">
              <a:rPr lang="en-CA" smtClean="0"/>
              <a:pPr/>
              <a:t>18/10/2011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109E15-5E51-4D7A-9CF8-B9B07DD01D1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Specialized </a:t>
            </a:r>
            <a:br>
              <a:rPr lang="en-CA" dirty="0" smtClean="0"/>
            </a:br>
            <a:r>
              <a:rPr lang="en-CA" dirty="0" smtClean="0"/>
              <a:t>Plant and Animal Cells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SNC2D</a:t>
            </a:r>
          </a:p>
          <a:p>
            <a:r>
              <a:rPr lang="en-CA" dirty="0" smtClean="0"/>
              <a:t>Ms. </a:t>
            </a:r>
            <a:r>
              <a:rPr lang="en-CA" dirty="0" err="1" smtClean="0"/>
              <a:t>Papaiconomou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Tissues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95536" y="1412776"/>
          <a:ext cx="8291264" cy="40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365945"/>
                <a:gridCol w="1918809"/>
                <a:gridCol w="1483998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Tissue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Description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Function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Connective</a:t>
                      </a:r>
                      <a:r>
                        <a:rPr lang="en-CA" baseline="0" dirty="0" smtClean="0"/>
                        <a:t>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Various types of cells and fibres held</a:t>
                      </a:r>
                      <a:r>
                        <a:rPr lang="en-CA" sz="1400" baseline="0" dirty="0" smtClean="0"/>
                        <a:t> together by a liquid, solid or gel (matrix)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CA" sz="1200" dirty="0" smtClean="0"/>
                        <a:t>- Support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CA" sz="1200" dirty="0" smtClean="0"/>
                        <a:t>- Insulation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200" baseline="0" dirty="0" smtClean="0"/>
                        <a:t>Bone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200" baseline="0" dirty="0" smtClean="0"/>
                        <a:t>Blood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200" baseline="0" dirty="0" smtClean="0"/>
                        <a:t>Fat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200" baseline="0" dirty="0" smtClean="0"/>
                        <a:t>Tendons</a:t>
                      </a:r>
                      <a:endParaRPr lang="en-CA" sz="1200" dirty="0"/>
                    </a:p>
                  </a:txBody>
                  <a:tcPr/>
                </a:tc>
              </a:tr>
              <a:tr h="869816">
                <a:tc>
                  <a:txBody>
                    <a:bodyPr/>
                    <a:lstStyle/>
                    <a:p>
                      <a:r>
                        <a:rPr lang="en-CA" dirty="0" smtClean="0"/>
                        <a:t>Epithelial Tissue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Thin sheets of tightly packed cells covering</a:t>
                      </a:r>
                      <a:r>
                        <a:rPr lang="en-CA" sz="1400" baseline="0" dirty="0" smtClean="0"/>
                        <a:t> surfaces and lining internal organs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- Protection</a:t>
                      </a:r>
                      <a:r>
                        <a:rPr lang="en-CA" sz="1200" baseline="0" dirty="0" smtClean="0"/>
                        <a:t> from dehydration</a:t>
                      </a:r>
                    </a:p>
                    <a:p>
                      <a:r>
                        <a:rPr lang="en-CA" sz="1200" baseline="0" dirty="0" smtClean="0"/>
                        <a:t>- low-friction surfaces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200" dirty="0" smtClean="0"/>
                        <a:t>Skin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200" dirty="0" smtClean="0"/>
                        <a:t>Lining of the respiratory</a:t>
                      </a:r>
                      <a:r>
                        <a:rPr lang="en-CA" sz="1200" baseline="0" dirty="0" smtClean="0"/>
                        <a:t> and </a:t>
                      </a:r>
                      <a:r>
                        <a:rPr lang="en-CA" sz="1200" dirty="0" smtClean="0"/>
                        <a:t>digestive</a:t>
                      </a:r>
                      <a:r>
                        <a:rPr lang="en-CA" sz="1200" baseline="0" dirty="0" smtClean="0"/>
                        <a:t> system</a:t>
                      </a:r>
                      <a:endParaRPr lang="en-CA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Muscle Tissue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Bundles of  long cells called</a:t>
                      </a:r>
                      <a:r>
                        <a:rPr lang="en-CA" sz="1400" baseline="0" dirty="0" smtClean="0"/>
                        <a:t> muscle fibres that contain specialized proteins capable of shortening or contracting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200" dirty="0" smtClean="0"/>
                        <a:t>Movement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-Skeletal</a:t>
                      </a:r>
                      <a:r>
                        <a:rPr lang="en-CA" sz="1200" baseline="0" dirty="0" smtClean="0"/>
                        <a:t> muscle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200" baseline="0" dirty="0" smtClean="0"/>
                        <a:t>Smooth muscle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200" baseline="0" dirty="0" smtClean="0"/>
                        <a:t>Cardiac muscle</a:t>
                      </a:r>
                      <a:endParaRPr lang="en-CA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Nervous Tissue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Long, thin cells with fine branches at the ends capable of conducting electrical impulses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-Sensory</a:t>
                      </a:r>
                    </a:p>
                    <a:p>
                      <a:r>
                        <a:rPr lang="en-CA" sz="1200" dirty="0" smtClean="0"/>
                        <a:t>-Communication</a:t>
                      </a:r>
                      <a:r>
                        <a:rPr lang="en-CA" sz="1200" baseline="0" dirty="0" smtClean="0"/>
                        <a:t> within the body</a:t>
                      </a:r>
                    </a:p>
                    <a:p>
                      <a:r>
                        <a:rPr lang="en-CA" sz="1200" baseline="0" dirty="0" smtClean="0"/>
                        <a:t>-Coordination of body functions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-Brain</a:t>
                      </a:r>
                    </a:p>
                    <a:p>
                      <a:r>
                        <a:rPr lang="en-CA" sz="1400" dirty="0" smtClean="0"/>
                        <a:t>-</a:t>
                      </a:r>
                      <a:r>
                        <a:rPr lang="en-CA" sz="1400" baseline="0" dirty="0" smtClean="0"/>
                        <a:t>Nerves in sensory organs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Tissue Types"/>
          <p:cNvPicPr>
            <a:picLocks noChangeAspect="1" noChangeArrowheads="1"/>
          </p:cNvPicPr>
          <p:nvPr/>
        </p:nvPicPr>
        <p:blipFill>
          <a:blip r:embed="rId2" cstate="print"/>
          <a:srcRect l="52919" t="9450" r="7391" b="52751"/>
          <a:stretch>
            <a:fillRect/>
          </a:stretch>
        </p:blipFill>
        <p:spPr bwMode="auto">
          <a:xfrm>
            <a:off x="2195736" y="5633864"/>
            <a:ext cx="1512168" cy="1152128"/>
          </a:xfrm>
          <a:prstGeom prst="rect">
            <a:avLst/>
          </a:prstGeom>
          <a:noFill/>
        </p:spPr>
      </p:pic>
      <p:pic>
        <p:nvPicPr>
          <p:cNvPr id="6" name="Picture 2" descr="Tissue Types"/>
          <p:cNvPicPr>
            <a:picLocks noChangeAspect="1" noChangeArrowheads="1"/>
          </p:cNvPicPr>
          <p:nvPr/>
        </p:nvPicPr>
        <p:blipFill>
          <a:blip r:embed="rId2" cstate="print"/>
          <a:srcRect l="7340" t="10639" r="52971" b="51562"/>
          <a:stretch>
            <a:fillRect/>
          </a:stretch>
        </p:blipFill>
        <p:spPr bwMode="auto">
          <a:xfrm>
            <a:off x="611560" y="5633864"/>
            <a:ext cx="1512168" cy="1152128"/>
          </a:xfrm>
          <a:prstGeom prst="rect">
            <a:avLst/>
          </a:prstGeom>
          <a:noFill/>
        </p:spPr>
      </p:pic>
      <p:pic>
        <p:nvPicPr>
          <p:cNvPr id="7" name="Picture 2" descr="Tissue Types"/>
          <p:cNvPicPr>
            <a:picLocks noChangeAspect="1" noChangeArrowheads="1"/>
          </p:cNvPicPr>
          <p:nvPr/>
        </p:nvPicPr>
        <p:blipFill>
          <a:blip r:embed="rId2" cstate="print"/>
          <a:srcRect l="5670" t="46351" r="52751" b="13487"/>
          <a:stretch>
            <a:fillRect/>
          </a:stretch>
        </p:blipFill>
        <p:spPr bwMode="auto">
          <a:xfrm>
            <a:off x="3707904" y="5633864"/>
            <a:ext cx="1584176" cy="1224136"/>
          </a:xfrm>
          <a:prstGeom prst="rect">
            <a:avLst/>
          </a:prstGeom>
          <a:noFill/>
        </p:spPr>
      </p:pic>
      <p:pic>
        <p:nvPicPr>
          <p:cNvPr id="8" name="Picture 2" descr="Tissue Types"/>
          <p:cNvPicPr>
            <a:picLocks noChangeAspect="1" noChangeArrowheads="1"/>
          </p:cNvPicPr>
          <p:nvPr/>
        </p:nvPicPr>
        <p:blipFill>
          <a:blip r:embed="rId2" cstate="print"/>
          <a:srcRect l="52919" t="46351" r="7391" b="13487"/>
          <a:stretch>
            <a:fillRect/>
          </a:stretch>
        </p:blipFill>
        <p:spPr bwMode="auto">
          <a:xfrm>
            <a:off x="5364088" y="5633864"/>
            <a:ext cx="1512168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r>
              <a:rPr lang="en-CA" dirty="0" smtClean="0"/>
              <a:t>Plant Tissues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95536" y="980728"/>
          <a:ext cx="8064897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797"/>
                <a:gridCol w="1739579"/>
                <a:gridCol w="4680521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Tissue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Description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Major Functions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Epidermal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400" dirty="0" smtClean="0"/>
                        <a:t>Clear,</a:t>
                      </a:r>
                      <a:r>
                        <a:rPr lang="en-CA" sz="1400" baseline="0" dirty="0" smtClean="0"/>
                        <a:t> very thin</a:t>
                      </a:r>
                    </a:p>
                    <a:p>
                      <a:pPr>
                        <a:buFontTx/>
                        <a:buChar char="-"/>
                      </a:pP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400" dirty="0" smtClean="0"/>
                        <a:t>Forms</a:t>
                      </a:r>
                      <a:r>
                        <a:rPr lang="en-CA" sz="1400" baseline="0" dirty="0" smtClean="0"/>
                        <a:t> the protective outer covering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400" baseline="0" dirty="0" smtClean="0"/>
                        <a:t>Allows the exchange of materials and gases into and out of the plant</a:t>
                      </a:r>
                      <a:endParaRPr lang="en-CA" sz="1400" dirty="0"/>
                    </a:p>
                  </a:txBody>
                  <a:tcPr/>
                </a:tc>
              </a:tr>
              <a:tr h="625832">
                <a:tc>
                  <a:txBody>
                    <a:bodyPr/>
                    <a:lstStyle/>
                    <a:p>
                      <a:r>
                        <a:rPr lang="en-CA" dirty="0" smtClean="0"/>
                        <a:t>Vascular tissue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400" dirty="0" smtClean="0"/>
                        <a:t>Transport</a:t>
                      </a:r>
                      <a:r>
                        <a:rPr lang="en-CA" sz="1400" baseline="0" dirty="0" smtClean="0"/>
                        <a:t> of materials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CA" sz="1400" b="1" dirty="0" smtClean="0"/>
                        <a:t>Xylem:</a:t>
                      </a:r>
                      <a:r>
                        <a:rPr lang="en-CA" sz="1400" b="1" baseline="0" dirty="0" smtClean="0"/>
                        <a:t> </a:t>
                      </a:r>
                      <a:r>
                        <a:rPr lang="en-CA" sz="1400" dirty="0" smtClean="0"/>
                        <a:t>moves</a:t>
                      </a:r>
                      <a:r>
                        <a:rPr lang="en-CA" sz="1400" baseline="0" dirty="0" smtClean="0"/>
                        <a:t> water and minerals from the roots to the leaves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CA" sz="1400" b="1" baseline="0" dirty="0" smtClean="0"/>
                        <a:t>Phloem: </a:t>
                      </a:r>
                      <a:r>
                        <a:rPr lang="en-CA" sz="1400" baseline="0" dirty="0" smtClean="0"/>
                        <a:t>transports sugars from the leaves to other parts of the plant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Ground tissue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-Makes up most of the plant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Stem: provides strength and support</a:t>
                      </a:r>
                    </a:p>
                    <a:p>
                      <a:r>
                        <a:rPr lang="en-CA" sz="1400" dirty="0" smtClean="0"/>
                        <a:t>Root:</a:t>
                      </a:r>
                      <a:r>
                        <a:rPr lang="en-CA" sz="1400" baseline="0" dirty="0" smtClean="0"/>
                        <a:t> stores food and water</a:t>
                      </a:r>
                    </a:p>
                    <a:p>
                      <a:r>
                        <a:rPr lang="en-CA" sz="1400" baseline="0" dirty="0" smtClean="0"/>
                        <a:t>Leaf: where photosynthesis occurs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Meristematic</a:t>
                      </a:r>
                      <a:r>
                        <a:rPr lang="en-CA" dirty="0" smtClean="0"/>
                        <a:t> Tissue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400" dirty="0" smtClean="0"/>
                        <a:t>Responsible for growth</a:t>
                      </a:r>
                      <a:r>
                        <a:rPr lang="en-CA" sz="1400" baseline="0" dirty="0" smtClean="0"/>
                        <a:t> of plant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CA" sz="1400" baseline="0" dirty="0" smtClean="0"/>
                        <a:t>Unspecialized tissue capable of dividing by mitosis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400" baseline="0" dirty="0" smtClean="0"/>
                        <a:t>Found in several locations in the plant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CA" sz="1400" baseline="0" dirty="0" smtClean="0"/>
                        <a:t>Responsible for growing new parts of the plant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1227" t="12422" r="24460" b="45625"/>
          <a:stretch>
            <a:fillRect/>
          </a:stretch>
        </p:blipFill>
        <p:spPr bwMode="auto">
          <a:xfrm>
            <a:off x="2843808" y="4482029"/>
            <a:ext cx="3456384" cy="23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Read section 1.3 on pp.38-46</a:t>
            </a:r>
          </a:p>
          <a:p>
            <a:r>
              <a:rPr lang="en-CA" dirty="0" smtClean="0"/>
              <a:t>Answer the following questions:</a:t>
            </a:r>
          </a:p>
          <a:p>
            <a:pPr>
              <a:buNone/>
            </a:pPr>
            <a:r>
              <a:rPr lang="en-CA" dirty="0" smtClean="0"/>
              <a:t>	p.47 Q. 1-5, 8, 10-16</a:t>
            </a:r>
          </a:p>
          <a:p>
            <a:endParaRPr lang="en-CA" dirty="0" smtClean="0"/>
          </a:p>
          <a:p>
            <a:r>
              <a:rPr lang="en-CA" dirty="0" smtClean="0"/>
              <a:t>We have completed Chapter 1!</a:t>
            </a:r>
          </a:p>
          <a:p>
            <a:r>
              <a:rPr lang="en-CA" dirty="0" smtClean="0"/>
              <a:t>Your Chapter 1 Test will be on:  </a:t>
            </a:r>
            <a:br>
              <a:rPr lang="en-CA" dirty="0" smtClean="0"/>
            </a:br>
            <a:r>
              <a:rPr lang="en-CA" u="sng" dirty="0" smtClean="0"/>
              <a:t>October 24 (Day 1/3) or October 25 (2/4)</a:t>
            </a:r>
          </a:p>
          <a:p>
            <a:r>
              <a:rPr lang="en-CA" dirty="0" smtClean="0"/>
              <a:t>Chapter Review Questions </a:t>
            </a:r>
            <a:br>
              <a:rPr lang="en-CA" dirty="0" smtClean="0"/>
            </a:br>
            <a:r>
              <a:rPr lang="en-CA" dirty="0" smtClean="0"/>
              <a:t>pp. 50-51 Q.1-27</a:t>
            </a:r>
          </a:p>
          <a:p>
            <a:r>
              <a:rPr lang="en-CA" dirty="0" smtClean="0"/>
              <a:t>Topics:  </a:t>
            </a:r>
            <a:r>
              <a:rPr lang="en-CA" i="1" dirty="0" smtClean="0"/>
              <a:t>Types of Cells &amp; Organelles, Microscopy, </a:t>
            </a:r>
            <a:br>
              <a:rPr lang="en-CA" i="1" dirty="0" smtClean="0"/>
            </a:br>
            <a:r>
              <a:rPr lang="en-CA" i="1" dirty="0" smtClean="0"/>
              <a:t>Cell Cycle &amp; Cell Division (</a:t>
            </a:r>
            <a:r>
              <a:rPr lang="en-CA" i="1" dirty="0" err="1" smtClean="0"/>
              <a:t>iPMATc</a:t>
            </a:r>
            <a:r>
              <a:rPr lang="en-CA" i="1" dirty="0" smtClean="0"/>
              <a:t>), </a:t>
            </a:r>
            <a:br>
              <a:rPr lang="en-CA" i="1" dirty="0" smtClean="0"/>
            </a:br>
            <a:r>
              <a:rPr lang="en-CA" i="1" dirty="0" smtClean="0"/>
              <a:t>Cell Death &amp; Cancer, Specialized Cells &amp; Tissues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Regeneration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42992" cy="4873752"/>
          </a:xfrm>
        </p:spPr>
        <p:txBody>
          <a:bodyPr/>
          <a:lstStyle/>
          <a:p>
            <a:r>
              <a:rPr lang="en-CA" dirty="0" smtClean="0"/>
              <a:t>Process whereby a body part is replaced or re-grown through the process of mitosis</a:t>
            </a:r>
          </a:p>
          <a:p>
            <a:r>
              <a:rPr lang="en-CA" dirty="0" smtClean="0"/>
              <a:t>The liver is the only human organ that can naturally regenerate</a:t>
            </a:r>
          </a:p>
          <a:p>
            <a:r>
              <a:rPr lang="en-CA" dirty="0" smtClean="0"/>
              <a:t>Research continues in the field of regeneration of organs</a:t>
            </a:r>
          </a:p>
          <a:p>
            <a:pPr lvl="1"/>
            <a:r>
              <a:rPr lang="en-CA" dirty="0" smtClean="0"/>
              <a:t>Fingertip</a:t>
            </a:r>
          </a:p>
          <a:p>
            <a:pPr lvl="1"/>
            <a:r>
              <a:rPr lang="en-CA" dirty="0" smtClean="0"/>
              <a:t>Bladder</a:t>
            </a:r>
          </a:p>
          <a:p>
            <a:pPr lvl="1"/>
            <a:r>
              <a:rPr lang="en-CA" dirty="0" smtClean="0"/>
              <a:t>Blood vessels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1438" r="55452" b="10797"/>
          <a:stretch>
            <a:fillRect/>
          </a:stretch>
        </p:blipFill>
        <p:spPr bwMode="auto">
          <a:xfrm>
            <a:off x="6372200" y="124081"/>
            <a:ext cx="2376264" cy="647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ngersgpxxDM3004_468x6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819" y="332656"/>
            <a:ext cx="4290352" cy="60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2761878" cy="200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Specialized cells</a:t>
            </a:r>
          </a:p>
          <a:p>
            <a:pPr lvl="1"/>
            <a:r>
              <a:rPr lang="en-CA" dirty="0" smtClean="0"/>
              <a:t>A cell that can perform a specific function</a:t>
            </a:r>
          </a:p>
          <a:p>
            <a:pPr lvl="1"/>
            <a:r>
              <a:rPr lang="en-CA" dirty="0" smtClean="0"/>
              <a:t>Have physical and chemical differences that allow them to perform one job very well</a:t>
            </a:r>
          </a:p>
          <a:p>
            <a:pPr lvl="1"/>
            <a:r>
              <a:rPr lang="en-CA" dirty="0" smtClean="0"/>
              <a:t>Can look very different from each other based on the function of the cell</a:t>
            </a:r>
            <a:endParaRPr lang="en-CA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116424"/>
            <a:ext cx="2051720" cy="17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820" y="3501008"/>
            <a:ext cx="18283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sciencephoto.com/image/209328/large/F0033402-Nerve_cell-SP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"/>
            <a:ext cx="2736323" cy="17008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Neuron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Blood cells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Fat cell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5172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Muscle cell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Bone cell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Cells Specialize?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5832648" cy="4873752"/>
          </a:xfrm>
        </p:spPr>
        <p:txBody>
          <a:bodyPr>
            <a:normAutofit/>
          </a:bodyPr>
          <a:lstStyle/>
          <a:p>
            <a:r>
              <a:rPr lang="en-CA" dirty="0" smtClean="0"/>
              <a:t>Cells specialize as a result of producing different proteins.</a:t>
            </a:r>
          </a:p>
          <a:p>
            <a:r>
              <a:rPr lang="en-CA" dirty="0" smtClean="0"/>
              <a:t>Although all cells have the same DNA and the same genes, not all cells use all their genes.</a:t>
            </a:r>
          </a:p>
          <a:p>
            <a:r>
              <a:rPr lang="en-CA" dirty="0" smtClean="0"/>
              <a:t>Certain genes are activated in some cells and deactivated in others.</a:t>
            </a:r>
          </a:p>
          <a:p>
            <a:r>
              <a:rPr lang="en-CA" dirty="0" smtClean="0"/>
              <a:t>Main factors affecting differentiation</a:t>
            </a:r>
          </a:p>
          <a:p>
            <a:pPr marL="822960" lvl="1" indent="-457200">
              <a:buAutoNum type="arabicPeriod"/>
            </a:pPr>
            <a:r>
              <a:rPr lang="en-CA" dirty="0" smtClean="0"/>
              <a:t>Contents of cell’s cytoplasm</a:t>
            </a:r>
          </a:p>
          <a:p>
            <a:pPr marL="822960" lvl="1" indent="-457200">
              <a:buAutoNum type="arabicPeriod"/>
            </a:pPr>
            <a:r>
              <a:rPr lang="en-CA" dirty="0" smtClean="0"/>
              <a:t>Environmental conditions</a:t>
            </a:r>
          </a:p>
          <a:p>
            <a:pPr marL="822960" lvl="1" indent="-457200">
              <a:buAutoNum type="arabicPeriod"/>
            </a:pPr>
            <a:r>
              <a:rPr lang="en-CA" dirty="0" smtClean="0"/>
              <a:t>Influence of neighbouring cells</a:t>
            </a:r>
            <a:endParaRPr lang="en-CA" dirty="0"/>
          </a:p>
        </p:txBody>
      </p:sp>
      <p:pic>
        <p:nvPicPr>
          <p:cNvPr id="22530" name="Picture 2" descr="https://sites.google.com/a/johnmccraess.ocdsb.ca/mr-stoppels-classes/snc-2d/cellular-functions/cell-specialization/Picture1.pn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412776"/>
            <a:ext cx="300037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did all these specialized cells come from?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36904" cy="3024336"/>
          </a:xfrm>
        </p:spPr>
        <p:txBody>
          <a:bodyPr>
            <a:normAutofit/>
          </a:bodyPr>
          <a:lstStyle/>
          <a:p>
            <a:r>
              <a:rPr lang="en-CA" dirty="0" smtClean="0"/>
              <a:t>Unspecialized cells that can form specialized cells</a:t>
            </a:r>
          </a:p>
          <a:p>
            <a:r>
              <a:rPr lang="en-CA" dirty="0" smtClean="0"/>
              <a:t>Can remain unspecialized for a long time</a:t>
            </a:r>
          </a:p>
          <a:p>
            <a:endParaRPr lang="en-CA" dirty="0" smtClean="0"/>
          </a:p>
          <a:p>
            <a:r>
              <a:rPr lang="en-CA" dirty="0" smtClean="0"/>
              <a:t>Plants:	</a:t>
            </a:r>
            <a:r>
              <a:rPr lang="en-CA" dirty="0" err="1" smtClean="0"/>
              <a:t>Meristematic</a:t>
            </a:r>
            <a:r>
              <a:rPr lang="en-CA" dirty="0" smtClean="0"/>
              <a:t> Cell or </a:t>
            </a:r>
            <a:r>
              <a:rPr lang="en-CA" dirty="0" err="1" smtClean="0"/>
              <a:t>Meristem</a:t>
            </a:r>
            <a:endParaRPr lang="en-CA" dirty="0" smtClean="0"/>
          </a:p>
          <a:p>
            <a:pPr lvl="1"/>
            <a:r>
              <a:rPr lang="en-CA" sz="1900" dirty="0" smtClean="0"/>
              <a:t>Found in growing tips of roots &amp; stem, and cambium of stem</a:t>
            </a:r>
          </a:p>
          <a:p>
            <a:r>
              <a:rPr lang="en-CA" dirty="0" smtClean="0"/>
              <a:t>Animals:	Stem Cell</a:t>
            </a:r>
          </a:p>
          <a:p>
            <a:pPr lvl="1"/>
            <a:r>
              <a:rPr lang="en-CA" dirty="0" smtClean="0"/>
              <a:t>Embryonic or adult stem cells</a:t>
            </a:r>
          </a:p>
          <a:p>
            <a:endParaRPr lang="en-CA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440" y="3933056"/>
            <a:ext cx="3911612" cy="259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emcelltreatments.org/wp-content/uploads/2011/01/Pluripotent-Stem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211960" cy="46178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 Stem Cells Come from?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/>
          <a:lstStyle/>
          <a:p>
            <a:r>
              <a:rPr lang="en-CA" dirty="0" smtClean="0"/>
              <a:t>Embryonic Stem Cells</a:t>
            </a:r>
          </a:p>
          <a:p>
            <a:pPr lvl="1"/>
            <a:r>
              <a:rPr lang="en-CA" dirty="0" smtClean="0"/>
              <a:t>From an embryos that is less than a week old</a:t>
            </a:r>
          </a:p>
          <a:p>
            <a:pPr lvl="1"/>
            <a:r>
              <a:rPr lang="en-CA" dirty="0" smtClean="0"/>
              <a:t>Can differentiate into all other cell types</a:t>
            </a:r>
          </a:p>
          <a:p>
            <a:endParaRPr lang="en-CA" dirty="0" smtClean="0"/>
          </a:p>
          <a:p>
            <a:r>
              <a:rPr lang="en-CA" dirty="0" smtClean="0"/>
              <a:t>Adult Stem Cells</a:t>
            </a:r>
          </a:p>
          <a:p>
            <a:pPr lvl="1"/>
            <a:r>
              <a:rPr lang="en-CA" dirty="0" smtClean="0"/>
              <a:t>Found in adults</a:t>
            </a:r>
          </a:p>
          <a:p>
            <a:pPr lvl="1"/>
            <a:r>
              <a:rPr lang="en-CA" dirty="0" smtClean="0"/>
              <a:t>Limited ability to create cell types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Stem Cell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51592"/>
            <a:ext cx="7467600" cy="4873752"/>
          </a:xfrm>
        </p:spPr>
        <p:txBody>
          <a:bodyPr numCol="1">
            <a:normAutofit fontScale="92500"/>
          </a:bodyPr>
          <a:lstStyle/>
          <a:p>
            <a:r>
              <a:rPr lang="en-US" dirty="0" smtClean="0"/>
              <a:t>Used in the treatment of 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Parkinson’s disease</a:t>
            </a:r>
          </a:p>
          <a:p>
            <a:pPr lvl="1"/>
            <a:r>
              <a:rPr lang="en-US" dirty="0" smtClean="0"/>
              <a:t>Alzheimer’s disease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Rheumatoid arthritis. </a:t>
            </a:r>
            <a:endParaRPr lang="en-CA" dirty="0" smtClean="0"/>
          </a:p>
          <a:p>
            <a:r>
              <a:rPr lang="en-US" dirty="0" smtClean="0"/>
              <a:t> There is much public debate about the use of embryonic stem cells. It is possible to harvest a few embryonic stem cells from the umbilical cord or placenta, but to collect larger amounts of embryonic stem cells; it is necessary to destroy the embryo.</a:t>
            </a:r>
            <a:endParaRPr lang="en-CA" dirty="0"/>
          </a:p>
        </p:txBody>
      </p:sp>
      <p:pic>
        <p:nvPicPr>
          <p:cNvPr id="24578" name="Picture 2" descr="Ethical_problems_with_stem_cell_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1392"/>
            <a:ext cx="4582344" cy="310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How Do Cells Come Together and Make An Organism?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i="1" dirty="0" smtClean="0"/>
              <a:t>Least complex</a:t>
            </a:r>
          </a:p>
          <a:p>
            <a:r>
              <a:rPr lang="en-CA" dirty="0" smtClean="0"/>
              <a:t>Cells</a:t>
            </a:r>
          </a:p>
          <a:p>
            <a:r>
              <a:rPr lang="en-CA" dirty="0" smtClean="0"/>
              <a:t>Tissues</a:t>
            </a:r>
          </a:p>
          <a:p>
            <a:pPr lvl="1"/>
            <a:r>
              <a:rPr lang="en-CA" dirty="0" smtClean="0"/>
              <a:t>Collection of similar cells that perform a particular but limited function</a:t>
            </a:r>
          </a:p>
          <a:p>
            <a:r>
              <a:rPr lang="en-CA" dirty="0" smtClean="0"/>
              <a:t>Organs</a:t>
            </a:r>
          </a:p>
          <a:p>
            <a:pPr lvl="1"/>
            <a:r>
              <a:rPr lang="en-CA" dirty="0" smtClean="0"/>
              <a:t>Structure composed of different tissues working together to perform a complex body function</a:t>
            </a:r>
          </a:p>
          <a:p>
            <a:r>
              <a:rPr lang="en-CA" dirty="0" smtClean="0"/>
              <a:t>Organ Systems</a:t>
            </a:r>
          </a:p>
          <a:p>
            <a:pPr lvl="1"/>
            <a:r>
              <a:rPr lang="en-CA" dirty="0" smtClean="0"/>
              <a:t>System of one or more organs and structures that work together to perform a major vital body function</a:t>
            </a:r>
          </a:p>
          <a:p>
            <a:r>
              <a:rPr lang="en-CA" dirty="0" smtClean="0"/>
              <a:t>Organism</a:t>
            </a:r>
          </a:p>
          <a:p>
            <a:pPr>
              <a:buNone/>
            </a:pPr>
            <a:r>
              <a:rPr lang="en-CA" i="1" dirty="0" smtClean="0"/>
              <a:t>Most complex</a:t>
            </a:r>
            <a:endParaRPr lang="en-CA" i="1" dirty="0"/>
          </a:p>
        </p:txBody>
      </p:sp>
      <p:pic>
        <p:nvPicPr>
          <p:cNvPr id="25602" name="Picture 2" descr="http://t1.gstatic.com/images?q=tbn:ANd9GcT-Wq3HToeJGjif7a9Syj3dsIRIJK-YVlQ1IVP3jw8A3tHZJhvQ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81" y="1196752"/>
            <a:ext cx="426711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555</Words>
  <Application>Microsoft Office PowerPoint</Application>
  <PresentationFormat>On-screen Show (4:3)</PresentationFormat>
  <Paragraphs>129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Specialized  Plant and Animal Cells</vt:lpstr>
      <vt:lpstr>Regeneration</vt:lpstr>
      <vt:lpstr>Slide 3</vt:lpstr>
      <vt:lpstr>Cell Specialization</vt:lpstr>
      <vt:lpstr>How do Cells Specialize?</vt:lpstr>
      <vt:lpstr>Where did all these specialized cells come from?</vt:lpstr>
      <vt:lpstr>Where Do Stem Cells Come from?</vt:lpstr>
      <vt:lpstr>Stem Cell Research</vt:lpstr>
      <vt:lpstr>So How Do Cells Come Together and Make An Organism?</vt:lpstr>
      <vt:lpstr>Animal Tissues</vt:lpstr>
      <vt:lpstr>Plant Tissues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Specialized  Plant and Animal Cells</dc:title>
  <dc:creator>Christina</dc:creator>
  <cp:lastModifiedBy>Christina</cp:lastModifiedBy>
  <cp:revision>3</cp:revision>
  <dcterms:created xsi:type="dcterms:W3CDTF">2011-10-18T02:03:20Z</dcterms:created>
  <dcterms:modified xsi:type="dcterms:W3CDTF">2011-10-18T14:31:08Z</dcterms:modified>
</cp:coreProperties>
</file>